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854" autoAdjust="0"/>
  </p:normalViewPr>
  <p:slideViewPr>
    <p:cSldViewPr>
      <p:cViewPr varScale="1">
        <p:scale>
          <a:sx n="88" d="100"/>
          <a:sy n="88" d="100"/>
        </p:scale>
        <p:origin x="-1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E4B1AE-F13D-4811-B2CE-0D4AD5115639}" type="doc">
      <dgm:prSet loTypeId="urn:microsoft.com/office/officeart/2005/8/layout/radial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82068EF-ECC6-49E6-8BEE-E6F8F9482FF9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</a:rPr>
            <a:t>Экономическое воспитание</a:t>
          </a:r>
          <a:endParaRPr lang="ru-RU" sz="1600" b="1" dirty="0">
            <a:solidFill>
              <a:srgbClr val="C00000"/>
            </a:solidFill>
          </a:endParaRPr>
        </a:p>
      </dgm:t>
    </dgm:pt>
    <dgm:pt modelId="{46B2C404-C434-45A2-B77C-2D8E6E19ECB2}" type="parTrans" cxnId="{CE88A58C-F32C-41A9-B69A-09F65F3BE46F}">
      <dgm:prSet/>
      <dgm:spPr/>
      <dgm:t>
        <a:bodyPr/>
        <a:lstStyle/>
        <a:p>
          <a:endParaRPr lang="ru-RU"/>
        </a:p>
      </dgm:t>
    </dgm:pt>
    <dgm:pt modelId="{C1E60F66-68CF-474E-A397-DBF468D8ADA2}" type="sibTrans" cxnId="{CE88A58C-F32C-41A9-B69A-09F65F3BE46F}">
      <dgm:prSet/>
      <dgm:spPr/>
      <dgm:t>
        <a:bodyPr/>
        <a:lstStyle/>
        <a:p>
          <a:endParaRPr lang="ru-RU"/>
        </a:p>
      </dgm:t>
    </dgm:pt>
    <dgm:pt modelId="{B406656A-7E85-4F08-8610-DD61F7AF983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Труд и продукт труда</a:t>
          </a:r>
          <a:endParaRPr lang="ru-RU" sz="1800" b="1" dirty="0">
            <a:solidFill>
              <a:srgbClr val="C00000"/>
            </a:solidFill>
          </a:endParaRPr>
        </a:p>
      </dgm:t>
    </dgm:pt>
    <dgm:pt modelId="{94581B25-F1B0-4A4B-8305-22EFA683334C}" type="parTrans" cxnId="{FBF07143-C2FE-4B53-806F-F8446DE19030}">
      <dgm:prSet/>
      <dgm:spPr/>
      <dgm:t>
        <a:bodyPr/>
        <a:lstStyle/>
        <a:p>
          <a:endParaRPr lang="ru-RU"/>
        </a:p>
      </dgm:t>
    </dgm:pt>
    <dgm:pt modelId="{75E7C089-E165-4045-929B-A25C4E683F4D}" type="sibTrans" cxnId="{FBF07143-C2FE-4B53-806F-F8446DE19030}">
      <dgm:prSet/>
      <dgm:spPr/>
      <dgm:t>
        <a:bodyPr/>
        <a:lstStyle/>
        <a:p>
          <a:endParaRPr lang="ru-RU"/>
        </a:p>
      </dgm:t>
    </dgm:pt>
    <dgm:pt modelId="{E3CDAA53-6CAC-42A1-B21A-5A69F0E5BC46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C00000"/>
              </a:solidFill>
            </a:rPr>
            <a:t>Деньги и цена</a:t>
          </a:r>
          <a:endParaRPr lang="ru-RU" sz="2000" b="1" dirty="0">
            <a:solidFill>
              <a:srgbClr val="C00000"/>
            </a:solidFill>
          </a:endParaRPr>
        </a:p>
      </dgm:t>
    </dgm:pt>
    <dgm:pt modelId="{52304AB5-C136-4D19-8CC4-AFCD293E5A64}" type="parTrans" cxnId="{12DA7D6B-8926-46C8-A274-6F2B2572A1D6}">
      <dgm:prSet/>
      <dgm:spPr/>
      <dgm:t>
        <a:bodyPr/>
        <a:lstStyle/>
        <a:p>
          <a:endParaRPr lang="ru-RU"/>
        </a:p>
      </dgm:t>
    </dgm:pt>
    <dgm:pt modelId="{0DBD33FA-05FD-45B3-9410-7F65703BB28D}" type="sibTrans" cxnId="{12DA7D6B-8926-46C8-A274-6F2B2572A1D6}">
      <dgm:prSet/>
      <dgm:spPr/>
      <dgm:t>
        <a:bodyPr/>
        <a:lstStyle/>
        <a:p>
          <a:endParaRPr lang="ru-RU"/>
        </a:p>
      </dgm:t>
    </dgm:pt>
    <dgm:pt modelId="{4692E8D0-8547-42BD-AFDB-B8B78DFBDF14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Реклама: правда и ложь, разум и чувства, желания и возможности</a:t>
          </a:r>
          <a:endParaRPr lang="ru-RU" b="1" dirty="0">
            <a:solidFill>
              <a:srgbClr val="C00000"/>
            </a:solidFill>
          </a:endParaRPr>
        </a:p>
      </dgm:t>
    </dgm:pt>
    <dgm:pt modelId="{B71C2DCF-0399-460D-9A31-B1A2B3B1AC10}" type="parTrans" cxnId="{C026FFCF-9333-406D-B16A-27A92044AA03}">
      <dgm:prSet/>
      <dgm:spPr/>
      <dgm:t>
        <a:bodyPr/>
        <a:lstStyle/>
        <a:p>
          <a:endParaRPr lang="ru-RU"/>
        </a:p>
      </dgm:t>
    </dgm:pt>
    <dgm:pt modelId="{673F2755-3C6F-4AAD-AD73-93E2B7D66D8A}" type="sibTrans" cxnId="{C026FFCF-9333-406D-B16A-27A92044AA03}">
      <dgm:prSet/>
      <dgm:spPr/>
      <dgm:t>
        <a:bodyPr/>
        <a:lstStyle/>
        <a:p>
          <a:endParaRPr lang="ru-RU"/>
        </a:p>
      </dgm:t>
    </dgm:pt>
    <dgm:pt modelId="{8B7818EC-0CF0-485D-A4A0-2EEFACBC1B6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Полезные экономические навыки и привычки в быту</a:t>
          </a:r>
          <a:endParaRPr lang="ru-RU" sz="1400" b="1" dirty="0">
            <a:solidFill>
              <a:srgbClr val="C00000"/>
            </a:solidFill>
          </a:endParaRPr>
        </a:p>
      </dgm:t>
    </dgm:pt>
    <dgm:pt modelId="{4D1CB3CE-E3A1-4864-BE50-615994F210FB}" type="parTrans" cxnId="{C658752B-65CB-480F-8490-5DB026ECBF61}">
      <dgm:prSet/>
      <dgm:spPr/>
      <dgm:t>
        <a:bodyPr/>
        <a:lstStyle/>
        <a:p>
          <a:endParaRPr lang="ru-RU"/>
        </a:p>
      </dgm:t>
    </dgm:pt>
    <dgm:pt modelId="{44C43194-D8C1-4CE9-814F-71B820D4076D}" type="sibTrans" cxnId="{C658752B-65CB-480F-8490-5DB026ECBF61}">
      <dgm:prSet/>
      <dgm:spPr/>
      <dgm:t>
        <a:bodyPr/>
        <a:lstStyle/>
        <a:p>
          <a:endParaRPr lang="ru-RU"/>
        </a:p>
      </dgm:t>
    </dgm:pt>
    <dgm:pt modelId="{C9F12BF7-6D35-48C7-941A-4D67FDE0FE79}" type="pres">
      <dgm:prSet presAssocID="{DDE4B1AE-F13D-4811-B2CE-0D4AD511563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BE43FC-37C8-4509-BE7F-878C39C0C260}" type="pres">
      <dgm:prSet presAssocID="{D82068EF-ECC6-49E6-8BEE-E6F8F9482FF9}" presName="centerShape" presStyleLbl="node0" presStyleIdx="0" presStyleCnt="1"/>
      <dgm:spPr/>
      <dgm:t>
        <a:bodyPr/>
        <a:lstStyle/>
        <a:p>
          <a:endParaRPr lang="ru-RU"/>
        </a:p>
      </dgm:t>
    </dgm:pt>
    <dgm:pt modelId="{764BF933-91E5-49F4-B755-183545B2A694}" type="pres">
      <dgm:prSet presAssocID="{94581B25-F1B0-4A4B-8305-22EFA683334C}" presName="Name9" presStyleLbl="parChTrans1D2" presStyleIdx="0" presStyleCnt="4"/>
      <dgm:spPr/>
      <dgm:t>
        <a:bodyPr/>
        <a:lstStyle/>
        <a:p>
          <a:endParaRPr lang="ru-RU"/>
        </a:p>
      </dgm:t>
    </dgm:pt>
    <dgm:pt modelId="{E3102E42-FF45-4C49-BB3D-8AFD13D3A852}" type="pres">
      <dgm:prSet presAssocID="{94581B25-F1B0-4A4B-8305-22EFA683334C}" presName="connTx" presStyleLbl="parChTrans1D2" presStyleIdx="0" presStyleCnt="4"/>
      <dgm:spPr/>
      <dgm:t>
        <a:bodyPr/>
        <a:lstStyle/>
        <a:p>
          <a:endParaRPr lang="ru-RU"/>
        </a:p>
      </dgm:t>
    </dgm:pt>
    <dgm:pt modelId="{ACA8D1B7-4FD2-429C-AEA0-07375B683DE3}" type="pres">
      <dgm:prSet presAssocID="{B406656A-7E85-4F08-8610-DD61F7AF9838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03055-D435-490C-9EA4-8CDE6F70E505}" type="pres">
      <dgm:prSet presAssocID="{52304AB5-C136-4D19-8CC4-AFCD293E5A64}" presName="Name9" presStyleLbl="parChTrans1D2" presStyleIdx="1" presStyleCnt="4"/>
      <dgm:spPr/>
      <dgm:t>
        <a:bodyPr/>
        <a:lstStyle/>
        <a:p>
          <a:endParaRPr lang="ru-RU"/>
        </a:p>
      </dgm:t>
    </dgm:pt>
    <dgm:pt modelId="{78CC429D-2519-470E-BEF2-EF6938C4095F}" type="pres">
      <dgm:prSet presAssocID="{52304AB5-C136-4D19-8CC4-AFCD293E5A64}" presName="connTx" presStyleLbl="parChTrans1D2" presStyleIdx="1" presStyleCnt="4"/>
      <dgm:spPr/>
      <dgm:t>
        <a:bodyPr/>
        <a:lstStyle/>
        <a:p>
          <a:endParaRPr lang="ru-RU"/>
        </a:p>
      </dgm:t>
    </dgm:pt>
    <dgm:pt modelId="{8EF75B71-BF39-4235-88E8-532555EF6322}" type="pres">
      <dgm:prSet presAssocID="{E3CDAA53-6CAC-42A1-B21A-5A69F0E5BC4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AAF50D-1D36-4A60-82E2-13C98145FBAB}" type="pres">
      <dgm:prSet presAssocID="{B71C2DCF-0399-460D-9A31-B1A2B3B1AC10}" presName="Name9" presStyleLbl="parChTrans1D2" presStyleIdx="2" presStyleCnt="4"/>
      <dgm:spPr/>
      <dgm:t>
        <a:bodyPr/>
        <a:lstStyle/>
        <a:p>
          <a:endParaRPr lang="ru-RU"/>
        </a:p>
      </dgm:t>
    </dgm:pt>
    <dgm:pt modelId="{22E95D01-63C8-4C36-A845-9A34140A66A1}" type="pres">
      <dgm:prSet presAssocID="{B71C2DCF-0399-460D-9A31-B1A2B3B1AC10}" presName="connTx" presStyleLbl="parChTrans1D2" presStyleIdx="2" presStyleCnt="4"/>
      <dgm:spPr/>
      <dgm:t>
        <a:bodyPr/>
        <a:lstStyle/>
        <a:p>
          <a:endParaRPr lang="ru-RU"/>
        </a:p>
      </dgm:t>
    </dgm:pt>
    <dgm:pt modelId="{607556E6-1E3A-479F-A836-9980783BD8BF}" type="pres">
      <dgm:prSet presAssocID="{4692E8D0-8547-42BD-AFDB-B8B78DFBDF1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A9721-CCE8-4256-9BAB-BED7AF5121FE}" type="pres">
      <dgm:prSet presAssocID="{4D1CB3CE-E3A1-4864-BE50-615994F210FB}" presName="Name9" presStyleLbl="parChTrans1D2" presStyleIdx="3" presStyleCnt="4"/>
      <dgm:spPr/>
      <dgm:t>
        <a:bodyPr/>
        <a:lstStyle/>
        <a:p>
          <a:endParaRPr lang="ru-RU"/>
        </a:p>
      </dgm:t>
    </dgm:pt>
    <dgm:pt modelId="{2A62AE24-395A-4999-B007-1241E665540A}" type="pres">
      <dgm:prSet presAssocID="{4D1CB3CE-E3A1-4864-BE50-615994F210FB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E55D5D0-C8C3-497D-A0DD-E21B5D9961D3}" type="pres">
      <dgm:prSet presAssocID="{8B7818EC-0CF0-485D-A4A0-2EEFACBC1B6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25B594-3747-4AEA-9DBD-E6FFD95C2CB8}" type="presOf" srcId="{94581B25-F1B0-4A4B-8305-22EFA683334C}" destId="{764BF933-91E5-49F4-B755-183545B2A694}" srcOrd="0" destOrd="0" presId="urn:microsoft.com/office/officeart/2005/8/layout/radial1"/>
    <dgm:cxn modelId="{4E0D329E-21CC-4A0D-96F2-79F88E530BC0}" type="presOf" srcId="{4D1CB3CE-E3A1-4864-BE50-615994F210FB}" destId="{B3BA9721-CCE8-4256-9BAB-BED7AF5121FE}" srcOrd="0" destOrd="0" presId="urn:microsoft.com/office/officeart/2005/8/layout/radial1"/>
    <dgm:cxn modelId="{8BBEDE10-78F8-46B5-B6F1-97F08DC928EF}" type="presOf" srcId="{4692E8D0-8547-42BD-AFDB-B8B78DFBDF14}" destId="{607556E6-1E3A-479F-A836-9980783BD8BF}" srcOrd="0" destOrd="0" presId="urn:microsoft.com/office/officeart/2005/8/layout/radial1"/>
    <dgm:cxn modelId="{BCF056E3-43A4-4FA2-95EC-401159512EBB}" type="presOf" srcId="{52304AB5-C136-4D19-8CC4-AFCD293E5A64}" destId="{78CC429D-2519-470E-BEF2-EF6938C4095F}" srcOrd="1" destOrd="0" presId="urn:microsoft.com/office/officeart/2005/8/layout/radial1"/>
    <dgm:cxn modelId="{C317968F-133C-45F8-9097-504AF91C022B}" type="presOf" srcId="{B71C2DCF-0399-460D-9A31-B1A2B3B1AC10}" destId="{A5AAF50D-1D36-4A60-82E2-13C98145FBAB}" srcOrd="0" destOrd="0" presId="urn:microsoft.com/office/officeart/2005/8/layout/radial1"/>
    <dgm:cxn modelId="{011990C6-082D-4DBC-A8D6-A3A999943FB8}" type="presOf" srcId="{B71C2DCF-0399-460D-9A31-B1A2B3B1AC10}" destId="{22E95D01-63C8-4C36-A845-9A34140A66A1}" srcOrd="1" destOrd="0" presId="urn:microsoft.com/office/officeart/2005/8/layout/radial1"/>
    <dgm:cxn modelId="{4C38CE4C-8481-47FE-8110-CE99C107A840}" type="presOf" srcId="{B406656A-7E85-4F08-8610-DD61F7AF9838}" destId="{ACA8D1B7-4FD2-429C-AEA0-07375B683DE3}" srcOrd="0" destOrd="0" presId="urn:microsoft.com/office/officeart/2005/8/layout/radial1"/>
    <dgm:cxn modelId="{D772DDE3-1780-44DC-AC6B-F723F66F4EF3}" type="presOf" srcId="{E3CDAA53-6CAC-42A1-B21A-5A69F0E5BC46}" destId="{8EF75B71-BF39-4235-88E8-532555EF6322}" srcOrd="0" destOrd="0" presId="urn:microsoft.com/office/officeart/2005/8/layout/radial1"/>
    <dgm:cxn modelId="{77921A3E-B904-406F-A117-A90629E73F2E}" type="presOf" srcId="{DDE4B1AE-F13D-4811-B2CE-0D4AD5115639}" destId="{C9F12BF7-6D35-48C7-941A-4D67FDE0FE79}" srcOrd="0" destOrd="0" presId="urn:microsoft.com/office/officeart/2005/8/layout/radial1"/>
    <dgm:cxn modelId="{C658752B-65CB-480F-8490-5DB026ECBF61}" srcId="{D82068EF-ECC6-49E6-8BEE-E6F8F9482FF9}" destId="{8B7818EC-0CF0-485D-A4A0-2EEFACBC1B66}" srcOrd="3" destOrd="0" parTransId="{4D1CB3CE-E3A1-4864-BE50-615994F210FB}" sibTransId="{44C43194-D8C1-4CE9-814F-71B820D4076D}"/>
    <dgm:cxn modelId="{FBF07143-C2FE-4B53-806F-F8446DE19030}" srcId="{D82068EF-ECC6-49E6-8BEE-E6F8F9482FF9}" destId="{B406656A-7E85-4F08-8610-DD61F7AF9838}" srcOrd="0" destOrd="0" parTransId="{94581B25-F1B0-4A4B-8305-22EFA683334C}" sibTransId="{75E7C089-E165-4045-929B-A25C4E683F4D}"/>
    <dgm:cxn modelId="{134EC94B-E894-46EB-B686-534420E4E7A7}" type="presOf" srcId="{D82068EF-ECC6-49E6-8BEE-E6F8F9482FF9}" destId="{A2BE43FC-37C8-4509-BE7F-878C39C0C260}" srcOrd="0" destOrd="0" presId="urn:microsoft.com/office/officeart/2005/8/layout/radial1"/>
    <dgm:cxn modelId="{33193F36-D820-4FDC-BC6B-CC8AAF11555E}" type="presOf" srcId="{52304AB5-C136-4D19-8CC4-AFCD293E5A64}" destId="{D9503055-D435-490C-9EA4-8CDE6F70E505}" srcOrd="0" destOrd="0" presId="urn:microsoft.com/office/officeart/2005/8/layout/radial1"/>
    <dgm:cxn modelId="{8DA264A8-545F-4F4D-B1AC-DC120C30240B}" type="presOf" srcId="{94581B25-F1B0-4A4B-8305-22EFA683334C}" destId="{E3102E42-FF45-4C49-BB3D-8AFD13D3A852}" srcOrd="1" destOrd="0" presId="urn:microsoft.com/office/officeart/2005/8/layout/radial1"/>
    <dgm:cxn modelId="{1068B075-0337-4D56-853E-AA0B493441E2}" type="presOf" srcId="{4D1CB3CE-E3A1-4864-BE50-615994F210FB}" destId="{2A62AE24-395A-4999-B007-1241E665540A}" srcOrd="1" destOrd="0" presId="urn:microsoft.com/office/officeart/2005/8/layout/radial1"/>
    <dgm:cxn modelId="{CE88A58C-F32C-41A9-B69A-09F65F3BE46F}" srcId="{DDE4B1AE-F13D-4811-B2CE-0D4AD5115639}" destId="{D82068EF-ECC6-49E6-8BEE-E6F8F9482FF9}" srcOrd="0" destOrd="0" parTransId="{46B2C404-C434-45A2-B77C-2D8E6E19ECB2}" sibTransId="{C1E60F66-68CF-474E-A397-DBF468D8ADA2}"/>
    <dgm:cxn modelId="{12DA7D6B-8926-46C8-A274-6F2B2572A1D6}" srcId="{D82068EF-ECC6-49E6-8BEE-E6F8F9482FF9}" destId="{E3CDAA53-6CAC-42A1-B21A-5A69F0E5BC46}" srcOrd="1" destOrd="0" parTransId="{52304AB5-C136-4D19-8CC4-AFCD293E5A64}" sibTransId="{0DBD33FA-05FD-45B3-9410-7F65703BB28D}"/>
    <dgm:cxn modelId="{946647F5-0B3D-4E41-839E-6C3B5969EAE6}" type="presOf" srcId="{8B7818EC-0CF0-485D-A4A0-2EEFACBC1B66}" destId="{3E55D5D0-C8C3-497D-A0DD-E21B5D9961D3}" srcOrd="0" destOrd="0" presId="urn:microsoft.com/office/officeart/2005/8/layout/radial1"/>
    <dgm:cxn modelId="{C026FFCF-9333-406D-B16A-27A92044AA03}" srcId="{D82068EF-ECC6-49E6-8BEE-E6F8F9482FF9}" destId="{4692E8D0-8547-42BD-AFDB-B8B78DFBDF14}" srcOrd="2" destOrd="0" parTransId="{B71C2DCF-0399-460D-9A31-B1A2B3B1AC10}" sibTransId="{673F2755-3C6F-4AAD-AD73-93E2B7D66D8A}"/>
    <dgm:cxn modelId="{56E348C2-45EC-4D1F-A6A3-64CDDFEA8ADB}" type="presParOf" srcId="{C9F12BF7-6D35-48C7-941A-4D67FDE0FE79}" destId="{A2BE43FC-37C8-4509-BE7F-878C39C0C260}" srcOrd="0" destOrd="0" presId="urn:microsoft.com/office/officeart/2005/8/layout/radial1"/>
    <dgm:cxn modelId="{BAEF5C45-C643-4969-8538-A08C0599EADA}" type="presParOf" srcId="{C9F12BF7-6D35-48C7-941A-4D67FDE0FE79}" destId="{764BF933-91E5-49F4-B755-183545B2A694}" srcOrd="1" destOrd="0" presId="urn:microsoft.com/office/officeart/2005/8/layout/radial1"/>
    <dgm:cxn modelId="{6DD3E55F-3DB7-4B38-8FE0-3EB4836589AE}" type="presParOf" srcId="{764BF933-91E5-49F4-B755-183545B2A694}" destId="{E3102E42-FF45-4C49-BB3D-8AFD13D3A852}" srcOrd="0" destOrd="0" presId="urn:microsoft.com/office/officeart/2005/8/layout/radial1"/>
    <dgm:cxn modelId="{C5713052-A181-41C9-BCF0-36CEF1494DFE}" type="presParOf" srcId="{C9F12BF7-6D35-48C7-941A-4D67FDE0FE79}" destId="{ACA8D1B7-4FD2-429C-AEA0-07375B683DE3}" srcOrd="2" destOrd="0" presId="urn:microsoft.com/office/officeart/2005/8/layout/radial1"/>
    <dgm:cxn modelId="{470186F0-008A-4E30-AEC7-1303B468AA04}" type="presParOf" srcId="{C9F12BF7-6D35-48C7-941A-4D67FDE0FE79}" destId="{D9503055-D435-490C-9EA4-8CDE6F70E505}" srcOrd="3" destOrd="0" presId="urn:microsoft.com/office/officeart/2005/8/layout/radial1"/>
    <dgm:cxn modelId="{21EBFDA3-AE99-4275-8B4C-766635203AF6}" type="presParOf" srcId="{D9503055-D435-490C-9EA4-8CDE6F70E505}" destId="{78CC429D-2519-470E-BEF2-EF6938C4095F}" srcOrd="0" destOrd="0" presId="urn:microsoft.com/office/officeart/2005/8/layout/radial1"/>
    <dgm:cxn modelId="{D3B251E2-B480-497B-85E6-D299BD71C1DF}" type="presParOf" srcId="{C9F12BF7-6D35-48C7-941A-4D67FDE0FE79}" destId="{8EF75B71-BF39-4235-88E8-532555EF6322}" srcOrd="4" destOrd="0" presId="urn:microsoft.com/office/officeart/2005/8/layout/radial1"/>
    <dgm:cxn modelId="{6FAAABCD-652D-4872-BA79-3E3362E1E7DA}" type="presParOf" srcId="{C9F12BF7-6D35-48C7-941A-4D67FDE0FE79}" destId="{A5AAF50D-1D36-4A60-82E2-13C98145FBAB}" srcOrd="5" destOrd="0" presId="urn:microsoft.com/office/officeart/2005/8/layout/radial1"/>
    <dgm:cxn modelId="{89447C22-6D29-4233-B3B4-0DF603EFC6E8}" type="presParOf" srcId="{A5AAF50D-1D36-4A60-82E2-13C98145FBAB}" destId="{22E95D01-63C8-4C36-A845-9A34140A66A1}" srcOrd="0" destOrd="0" presId="urn:microsoft.com/office/officeart/2005/8/layout/radial1"/>
    <dgm:cxn modelId="{FCACC0BB-C904-4F97-8331-159BB4368B54}" type="presParOf" srcId="{C9F12BF7-6D35-48C7-941A-4D67FDE0FE79}" destId="{607556E6-1E3A-479F-A836-9980783BD8BF}" srcOrd="6" destOrd="0" presId="urn:microsoft.com/office/officeart/2005/8/layout/radial1"/>
    <dgm:cxn modelId="{DCD485D3-0B33-4D19-B1B3-212204D49DA9}" type="presParOf" srcId="{C9F12BF7-6D35-48C7-941A-4D67FDE0FE79}" destId="{B3BA9721-CCE8-4256-9BAB-BED7AF5121FE}" srcOrd="7" destOrd="0" presId="urn:microsoft.com/office/officeart/2005/8/layout/radial1"/>
    <dgm:cxn modelId="{E96399BE-CB53-4214-AA97-DB2A88034429}" type="presParOf" srcId="{B3BA9721-CCE8-4256-9BAB-BED7AF5121FE}" destId="{2A62AE24-395A-4999-B007-1241E665540A}" srcOrd="0" destOrd="0" presId="urn:microsoft.com/office/officeart/2005/8/layout/radial1"/>
    <dgm:cxn modelId="{913ACE10-ACC8-40E7-AB6D-B399593F87FE}" type="presParOf" srcId="{C9F12BF7-6D35-48C7-941A-4D67FDE0FE79}" destId="{3E55D5D0-C8C3-497D-A0DD-E21B5D9961D3}" srcOrd="8" destOrd="0" presId="urn:microsoft.com/office/officeart/2005/8/layout/radial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ОБРАЗОВАНИЕ\Школьная доска\ShkolDosk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844824"/>
            <a:ext cx="6048672" cy="1470025"/>
          </a:xfrm>
        </p:spPr>
        <p:txBody>
          <a:bodyPr/>
          <a:lstStyle>
            <a:lvl1pPr>
              <a:defRPr sz="6600">
                <a:solidFill>
                  <a:schemeClr val="bg1"/>
                </a:solidFill>
                <a:latin typeface="English157C 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886200"/>
            <a:ext cx="6048672" cy="910952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chemeClr val="bg1">
                    <a:lumMod val="85000"/>
                  </a:schemeClr>
                </a:solidFill>
                <a:latin typeface="English157C 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K:\ProPowerPoint\Шаблоны\ОБРАЗОВАНИЕ\Школьная доска\ShkolDoskaSlid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938" y="0"/>
            <a:ext cx="9151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375" y="115888"/>
            <a:ext cx="7354888" cy="649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476375" y="908050"/>
            <a:ext cx="72104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-31750" y="6562725"/>
            <a:ext cx="1687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solidFill>
                  <a:schemeClr val="bg1"/>
                </a:solidFill>
                <a:latin typeface="Ariston" pitchFamily="66" charset="0"/>
              </a:rPr>
              <a:t>ProPowerPoint.Ru</a:t>
            </a:r>
            <a:endParaRPr lang="ru-RU" sz="1400" smtClean="0">
              <a:solidFill>
                <a:schemeClr val="bg1"/>
              </a:solidFill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250" y="1428737"/>
            <a:ext cx="6048375" cy="64294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учреждение детский сад «Теремок»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250" y="2214555"/>
            <a:ext cx="6048375" cy="1928825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FFFF00"/>
                </a:solidFill>
              </a:rPr>
              <a:t>Экономическое воспитание детей в </a:t>
            </a:r>
            <a:r>
              <a:rPr lang="ru-RU" sz="4000" b="1" dirty="0" smtClean="0">
                <a:solidFill>
                  <a:srgbClr val="FFFF00"/>
                </a:solidFill>
              </a:rPr>
              <a:t>ДОО</a:t>
            </a:r>
            <a:endParaRPr lang="ru-RU" sz="4000" b="1" dirty="0" smtClean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4500570"/>
            <a:ext cx="4416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Подготовила: воспитатель Рахманова С.А.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4810" y="5072074"/>
            <a:ext cx="785817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2022г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i="1" dirty="0" smtClean="0">
                <a:solidFill>
                  <a:srgbClr val="FFFF00"/>
                </a:solidFill>
              </a:rPr>
              <a:t>Экономическое воспитание дошкольников</a:t>
            </a:r>
            <a:endParaRPr lang="ru-RU" sz="3200" i="1" dirty="0">
              <a:solidFill>
                <a:srgbClr val="FFFF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786314" y="1500174"/>
            <a:ext cx="413194" cy="47834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286248" y="857232"/>
            <a:ext cx="1357322" cy="57150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071678"/>
            <a:ext cx="6143668" cy="85725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Помочь  детям 5-7 лет войти в социально-экономическую жизнь, способствовать формированию  основ финансовой грамотности у детей дошкольного возраста.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786314" y="3000372"/>
            <a:ext cx="413194" cy="47834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214810" y="3571876"/>
            <a:ext cx="1571636" cy="571504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АДАЧИ</a:t>
            </a:r>
            <a:endParaRPr lang="ru-RU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5500694" y="5429264"/>
            <a:ext cx="2928958" cy="612648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у детей самостоятельность,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любознательность, ответственность,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способность творчески мыслить.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500694" y="4429132"/>
            <a:ext cx="2857520" cy="71438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Рационально оценивать способы и средства выполнения желаний, корректировать собственные потребности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1714480" y="5357826"/>
            <a:ext cx="2643206" cy="78581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Осознавать взаимосвязь понятий «труд-продукт-деньги» и «стоимость продукта в зависимости от  его качества»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1714480" y="4429132"/>
            <a:ext cx="2643206" cy="612648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Понимать и ценить окружающий предметный мир (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вещей как результат  труда людей)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5929322" y="3857628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3428992" y="392906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хема 5"/>
          <p:cNvGraphicFramePr/>
          <p:nvPr/>
        </p:nvGraphicFramePr>
        <p:xfrm>
          <a:off x="1857356" y="357166"/>
          <a:ext cx="750099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право 6"/>
          <p:cNvSpPr/>
          <p:nvPr/>
        </p:nvSpPr>
        <p:spPr>
          <a:xfrm>
            <a:off x="1000100" y="714356"/>
            <a:ext cx="2714644" cy="121444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РАЗДЕЛЫ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274381.jpe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15140" y="500042"/>
            <a:ext cx="2133590" cy="1600192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pic>
        <p:nvPicPr>
          <p:cNvPr id="10" name="Рисунок 9" descr="tn1_0_14003200_1536759381_5b9916552235d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15140" y="4929198"/>
            <a:ext cx="2007384" cy="1338256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pic>
        <p:nvPicPr>
          <p:cNvPr id="11" name="Рисунок 10" descr="titulnyj_result-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0100" y="4214818"/>
            <a:ext cx="2466009" cy="1924064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Методы и приемы работы с детьми по финансовой грамотности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8" name="Рисунок 7" descr="anaokullarinin-temel-yaklasimi-420x280_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1142984"/>
            <a:ext cx="2428893" cy="1619262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13" name="Блок-схема: альтернативный процесс 12"/>
          <p:cNvSpPr/>
          <p:nvPr/>
        </p:nvSpPr>
        <p:spPr>
          <a:xfrm>
            <a:off x="1928794" y="1571612"/>
            <a:ext cx="2571768" cy="785818"/>
          </a:xfrm>
          <a:prstGeom prst="flowChartAlternateProcess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Тематические занятия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571736" y="2643182"/>
            <a:ext cx="2357454" cy="785818"/>
          </a:xfrm>
          <a:prstGeom prst="flowChartAlternateProcess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Беседы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3286116" y="3714752"/>
            <a:ext cx="3000396" cy="785818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Сюжетно-ролевые, настольные, дидактические игры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>
          <a:xfrm>
            <a:off x="4857752" y="4786322"/>
            <a:ext cx="2071702" cy="71438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Чтение стихов, сказок, поговорок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6072198" y="5715016"/>
            <a:ext cx="2643206" cy="612648"/>
          </a:xfrm>
          <a:prstGeom prst="flowChartAlternateProcess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Интеллектуальные игры, развлечения</a:t>
            </a:r>
            <a:endParaRPr lang="ru-RU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Труд и продукт труда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984" y="1000108"/>
            <a:ext cx="5715040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основная деятельность человека, источник средств для его существования.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0232" y="1928802"/>
            <a:ext cx="642942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Продукт труда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достаток людей, богатство страны: чем больше в ней производится разных товаров, тем лучше будут жить и дети, и взрослые.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3071810"/>
            <a:ext cx="692948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понятия: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руд, работа, продукт продукция; заработная плата; рабочее место, рабочее время; профессия; предметы труда; товар, торговля; деньги.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00166" y="4214818"/>
            <a:ext cx="7429553" cy="203132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представление о профессиях;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уважать людей, умеющих трудиться и честно зарабатывать деньги;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Поощрять желание и стремление детей быть занятыми полезной деятельностью, помогать взрослым;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Стимулировать проявление творческой и изобразительной деятельности.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3600" dirty="0" smtClean="0">
                <a:solidFill>
                  <a:srgbClr val="FFFF00"/>
                </a:solidFill>
              </a:rPr>
              <a:t>Деньги и цена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2" y="1142984"/>
            <a:ext cx="582460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такое деньги, от куда берутся и зачем они нужны.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08" y="1785926"/>
            <a:ext cx="557216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Закрепление представлений  том, как выглядят современные деньги и как осуществлялся обмен продуктами, когда не было денег.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43108" y="2928934"/>
            <a:ext cx="1996444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Цена (стоимость)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929322" y="2928934"/>
            <a:ext cx="186390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Торговля и торг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00364" y="3429000"/>
            <a:ext cx="4029116" cy="369332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 (на примере бюджета семьи)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43042" y="3929066"/>
            <a:ext cx="71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понятия: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деньги, валюта, монеты, купюры; цена, дороже, дешевле; покупать, продавать, доход, зарплата, бюджет; выгодно, не выгодно, обмен.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4857760"/>
            <a:ext cx="7000924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детей с деньгами с деньгами разных стран;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начала разумного поведения в жизненных ситуациях, связанных с деньгами, насущными потребностями семьи;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представление о том, что деньгами оплачивают результаты труда людей.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Реклама: правда и ложь, разум и чувства, желания и возможности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7620" y="1000108"/>
            <a:ext cx="2286016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такое реклама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00232" y="1928802"/>
            <a:ext cx="642942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Зачем она нужна, в какой форме существует, где размещается.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3071810"/>
            <a:ext cx="6929486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понятия: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еклама, рекламировать, воздействие рекламы.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00166" y="4214818"/>
            <a:ext cx="7429553" cy="147732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Дать представление о рекламе, ее назначении;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Развивать у детей способность различать рекламные уловки;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отличать собственные потребности от навязанных рекламой;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Учить детей правильно определять свои финансовые возможности.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K:\ProPowerPoint\Шаблоны\ОБРАЗОВАНИЕ\Школьная доска\ShkoldoskaPrin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Полезные экономические навыки и привычки в быту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00233" y="1142984"/>
            <a:ext cx="6572296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предпосылок для формирования нравственно оправданных привычек, оказывающих влияние на выбор общественно одобряемых способов экономического поведения (не жадничать, уметь пользоваться общими вещами, игрушками, пособиями, беречь вещи, не выбрасывать еду т др.)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14480" y="3286124"/>
            <a:ext cx="7143800" cy="646331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понятия: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бережливый, хозяйственный, экономный, рачительный, щедрый, добрый, честный, запасливый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643042" y="4214818"/>
            <a:ext cx="7000924" cy="20313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представления о том, что к вещам надо относится с уважением, поскольку они сделаны руками людей, в них вложен труд, старание;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у детей способность делать осознанный выбор между удовлетворением сиюминутных и долгосрочных, материальных и духовных, потребностей.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:\ProPowerPoint\Шаблоны\ОБРАЗОВАНИЕ\Школьная доска\ShkolDoskaPri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28794" y="500042"/>
            <a:ext cx="5669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результаты освоения: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4348" y="1357298"/>
            <a:ext cx="764386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Адекватно употребляют в играх, в общении со сверстниками и взрослыми знакомые экономические понятия;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Знают и называют разные места  и учреждения торговли;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Знают российские деньги, некоторые названия валют ближнего и дальнего зарубежья;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Знают несколько современных профессий, содержание их деятельности;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Знают и называют разные виды рекламы, ее назначение;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случаях поломки, порчи вещей , игрушек игр проявляют заботу, пытаются исправить свою или чужую оплошность;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Проявляют интерес к экономической деятельности взрослых (кем работают родители, как ведут хозяйство и др.);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Замечают и ценят заботу о себе, радуются новым покупкам;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удовольствием помогают взрослым, объясняют необходимость оказания помощи другим людям.</a:t>
            </a:r>
          </a:p>
          <a:p>
            <a:pPr>
              <a:buFont typeface="Arial" pitchFamily="34" charset="0"/>
              <a:buChar char="•"/>
            </a:pP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kolnayaDosk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ShkolnayaDoska</Template>
  <TotalTime>316</TotalTime>
  <Words>696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ShkolnayaDoska</vt:lpstr>
      <vt:lpstr>Муниципальное казенное дошкольное образовательное учреждение детский сад «Теремок»</vt:lpstr>
      <vt:lpstr>Экономическое воспитание дошкольников</vt:lpstr>
      <vt:lpstr>Слайд 3</vt:lpstr>
      <vt:lpstr>Методы и приемы работы с детьми по финансовой грамотности</vt:lpstr>
      <vt:lpstr>Труд и продукт труда</vt:lpstr>
      <vt:lpstr>Деньги и цена</vt:lpstr>
      <vt:lpstr>Реклама: правда и ложь, разум и чувства, желания и возможности</vt:lpstr>
      <vt:lpstr>Полезные экономические навыки и привычки в быту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учреждение детский сад «Теремок»</dc:title>
  <dc:creator>Admin</dc:creator>
  <dc:description>http://propowerpoint.ru - Бесплатные шаблоны для презентаций. Полезные советы и уроки  PowerPoint .</dc:description>
  <cp:lastModifiedBy>Пользователь</cp:lastModifiedBy>
  <cp:revision>30</cp:revision>
  <dcterms:created xsi:type="dcterms:W3CDTF">2021-06-09T08:06:50Z</dcterms:created>
  <dcterms:modified xsi:type="dcterms:W3CDTF">2022-03-15T05:49:23Z</dcterms:modified>
</cp:coreProperties>
</file>